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40"/>
  </p:notesMasterIdLst>
  <p:handoutMasterIdLst>
    <p:handoutMasterId r:id="rId41"/>
  </p:handoutMasterIdLst>
  <p:sldIdLst>
    <p:sldId id="1758" r:id="rId5"/>
    <p:sldId id="5793" r:id="rId6"/>
    <p:sldId id="1778" r:id="rId7"/>
    <p:sldId id="1721" r:id="rId8"/>
    <p:sldId id="1678" r:id="rId9"/>
    <p:sldId id="1842" r:id="rId10"/>
    <p:sldId id="1843" r:id="rId11"/>
    <p:sldId id="1844" r:id="rId12"/>
    <p:sldId id="1845" r:id="rId13"/>
    <p:sldId id="1841" r:id="rId14"/>
    <p:sldId id="1846" r:id="rId15"/>
    <p:sldId id="1847" r:id="rId16"/>
    <p:sldId id="1848" r:id="rId17"/>
    <p:sldId id="1849" r:id="rId18"/>
    <p:sldId id="1850" r:id="rId19"/>
    <p:sldId id="1851" r:id="rId20"/>
    <p:sldId id="1852" r:id="rId21"/>
    <p:sldId id="1853" r:id="rId22"/>
    <p:sldId id="5805" r:id="rId23"/>
    <p:sldId id="2076137247" r:id="rId24"/>
    <p:sldId id="258" r:id="rId25"/>
    <p:sldId id="2076137251" r:id="rId26"/>
    <p:sldId id="2076137252" r:id="rId27"/>
    <p:sldId id="2076136462" r:id="rId28"/>
    <p:sldId id="2076136463" r:id="rId29"/>
    <p:sldId id="2076136460" r:id="rId30"/>
    <p:sldId id="2076137254" r:id="rId31"/>
    <p:sldId id="2076137255" r:id="rId32"/>
    <p:sldId id="2076137256" r:id="rId33"/>
    <p:sldId id="280" r:id="rId34"/>
    <p:sldId id="2076137257" r:id="rId35"/>
    <p:sldId id="284" r:id="rId36"/>
    <p:sldId id="286" r:id="rId37"/>
    <p:sldId id="2076137258" r:id="rId38"/>
    <p:sldId id="2076137259"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8" autoAdjust="0"/>
    <p:restoredTop sz="77739" autoAdjust="0"/>
  </p:normalViewPr>
  <p:slideViewPr>
    <p:cSldViewPr snapToGrid="0">
      <p:cViewPr varScale="1">
        <p:scale>
          <a:sx n="58" d="100"/>
          <a:sy n="58" d="100"/>
        </p:scale>
        <p:origin x="80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6/22/2022 3:35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6/22/2022 3:33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9944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https://docs.microsoft.com/en-us/learn/modules/powerapps-get-started/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31141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34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6/22/2022 3:34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An table is a set </a:t>
            </a:r>
            <a:r>
              <a:rPr lang="en-US" altLang="zh-CN"/>
              <a:t>of rows </a:t>
            </a:r>
            <a:r>
              <a:rPr lang="en-US" altLang="zh-CN" dirty="0"/>
              <a:t>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a:t>
            </a:r>
            <a:r>
              <a:rPr lang="en-US" altLang="zh-CN" dirty="0" err="1"/>
              <a:t>Licenseand</a:t>
            </a:r>
            <a:r>
              <a:rPr lang="en-US" altLang="zh-CN" dirty="0"/>
              <a:t> </a:t>
            </a:r>
            <a:r>
              <a:rPr lang="en-US" altLang="zh-CN" dirty="0" err="1"/>
              <a:t>Pricinginformation</a:t>
            </a:r>
            <a:r>
              <a:rPr lang="en-US" altLang="zh-CN" dirty="0"/>
              <a:t>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Standard and custom tables within </a:t>
            </a:r>
            <a:r>
              <a:rPr lang="en-US" altLang="zh-CN" dirty="0" err="1"/>
              <a:t>Dataverse</a:t>
            </a:r>
            <a:r>
              <a:rPr lang="en-US" altLang="zh-CN" dirty="0"/>
              <a:t> provide a cloud-based storage option for your data. Tables let you create a business-focused definition of your organization's data for use within apps. If you're unsure if tables are your best option, consider the following benefits:</a:t>
            </a:r>
          </a:p>
          <a:p>
            <a:r>
              <a:rPr lang="en-US" altLang="zh-CN" dirty="0"/>
              <a:t>
Simple to manage - Both the metadata and data are stored in the cloud. You don't need to worry about the details of how they're stored.</a:t>
            </a:r>
          </a:p>
          <a:p>
            <a:r>
              <a:rPr lang="en-US" altLang="zh-CN" dirty="0"/>
              <a:t>
Helps to secure data - Data is stored so that users can see it only if you grant them access. Role-based security allows you to control access to tables for different users within your organization.</a:t>
            </a:r>
          </a:p>
          <a:p>
            <a:r>
              <a:rPr lang="en-US" altLang="zh-CN" dirty="0"/>
              <a:t>
Access your Dynamics 365 Data - Data from your Dynamics 365 applications is also stored within the </a:t>
            </a:r>
            <a:r>
              <a:rPr lang="en-US" altLang="zh-CN" dirty="0" err="1"/>
              <a:t>Dataverse</a:t>
            </a:r>
            <a:r>
              <a:rPr lang="en-US" altLang="zh-CN" dirty="0"/>
              <a:t>, which allows you to quickly build apps that use your Dynamics 365 data and extend your apps by using Power Apps.</a:t>
            </a:r>
          </a:p>
          <a:p>
            <a:r>
              <a:rPr lang="en-US" altLang="zh-CN" dirty="0"/>
              <a:t>
Rich metadata - Data types and relationships are used directly within Power Apps.</a:t>
            </a:r>
          </a:p>
          <a:p>
            <a:r>
              <a:rPr lang="en-US" altLang="zh-CN" dirty="0"/>
              <a:t>
Logic and validation - Define calculated columns, business rules, workflows, and business process flows to ensure data quality and drive business processes.</a:t>
            </a:r>
          </a:p>
          <a:p>
            <a:r>
              <a:rPr lang="en-US" altLang="zh-CN" dirty="0"/>
              <a:t>
Productivity tools - Tables are available within the add-ins for Microsoft Excel to increase productivity and ensure data accessibility.</a:t>
            </a:r>
          </a:p>
          <a:p>
            <a:r>
              <a:rPr lang="en-US" altLang="zh-CN"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6/22/2022 3:34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451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82592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48349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582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AutoShape 2" descr="Image result for azure">
            <a:extLst>
              <a:ext uri="{FF2B5EF4-FFF2-40B4-BE49-F238E27FC236}">
                <a16:creationId xmlns:a16="http://schemas.microsoft.com/office/drawing/2014/main" id="{9BAF3C9B-9FCC-4DCD-9495-1ED3561555EA}"/>
              </a:ext>
            </a:extLst>
          </p:cNvPr>
          <p:cNvSpPr>
            <a:spLocks noChangeAspect="1" noChangeArrowheads="1"/>
          </p:cNvSpPr>
          <p:nvPr userDrawn="1"/>
        </p:nvSpPr>
        <p:spPr bwMode="auto">
          <a:xfrm>
            <a:off x="5943600" y="539882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Footer Placeholder 4">
            <a:extLst>
              <a:ext uri="{FF2B5EF4-FFF2-40B4-BE49-F238E27FC236}">
                <a16:creationId xmlns:a16="http://schemas.microsoft.com/office/drawing/2014/main" id="{004654CB-2A4B-4C9C-AC82-8197CAFE2B16}"/>
              </a:ext>
            </a:extLst>
          </p:cNvPr>
          <p:cNvSpPr>
            <a:spLocks noGrp="1"/>
          </p:cNvSpPr>
          <p:nvPr>
            <p:ph type="ftr" sz="quarter" idx="11"/>
          </p:nvPr>
        </p:nvSpPr>
        <p:spPr>
          <a:xfrm>
            <a:off x="4038600" y="6356350"/>
            <a:ext cx="4114800" cy="365125"/>
          </a:xfrm>
        </p:spPr>
        <p:txBody>
          <a:bodyPr/>
          <a:lstStyle/>
          <a:p>
            <a:endParaRPr lang="en-GB"/>
          </a:p>
        </p:txBody>
      </p:sp>
    </p:spTree>
    <p:extLst>
      <p:ext uri="{BB962C8B-B14F-4D97-AF65-F5344CB8AC3E}">
        <p14:creationId xmlns:p14="http://schemas.microsoft.com/office/powerpoint/2010/main" val="195523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50" r:id="rId37"/>
    <p:sldLayoutId id="2147484721" r:id="rId38"/>
    <p:sldLayoutId id="2147484720" r:id="rId39"/>
    <p:sldLayoutId id="2147484751" r:id="rId40"/>
    <p:sldLayoutId id="2147484726" r:id="rId41"/>
    <p:sldLayoutId id="2147484570" r:id="rId42"/>
    <p:sldLayoutId id="2147484571" r:id="rId43"/>
    <p:sldLayoutId id="2147484572" r:id="rId44"/>
    <p:sldLayoutId id="2147484688" r:id="rId45"/>
    <p:sldLayoutId id="2147484689" r:id="rId46"/>
    <p:sldLayoutId id="2147484690" r:id="rId47"/>
    <p:sldLayoutId id="2147484724" r:id="rId48"/>
    <p:sldLayoutId id="2147484725" r:id="rId49"/>
    <p:sldLayoutId id="2147484722" r:id="rId50"/>
    <p:sldLayoutId id="2147484683" r:id="rId51"/>
    <p:sldLayoutId id="2147484685" r:id="rId52"/>
    <p:sldLayoutId id="2147484673" r:id="rId53"/>
    <p:sldLayoutId id="2147484678" r:id="rId54"/>
    <p:sldLayoutId id="2147484679" r:id="rId55"/>
    <p:sldLayoutId id="2147484717" r:id="rId56"/>
    <p:sldLayoutId id="2147484718" r:id="rId57"/>
    <p:sldLayoutId id="2147484712" r:id="rId58"/>
    <p:sldLayoutId id="2147484713" r:id="rId59"/>
    <p:sldLayoutId id="2147484714" r:id="rId60"/>
    <p:sldLayoutId id="2147484715" r:id="rId61"/>
    <p:sldLayoutId id="2147484716" r:id="rId62"/>
    <p:sldLayoutId id="2147484723" r:id="rId63"/>
    <p:sldLayoutId id="2147484686" r:id="rId64"/>
    <p:sldLayoutId id="2147484674" r:id="rId65"/>
    <p:sldLayoutId id="2147484702" r:id="rId66"/>
    <p:sldLayoutId id="2147484719" r:id="rId67"/>
    <p:sldLayoutId id="2147484701" r:id="rId68"/>
    <p:sldLayoutId id="2147484699" r:id="rId69"/>
    <p:sldLayoutId id="2147484700" r:id="rId70"/>
    <p:sldLayoutId id="2147484703" r:id="rId71"/>
    <p:sldLayoutId id="2147484704" r:id="rId72"/>
    <p:sldLayoutId id="2147484705" r:id="rId73"/>
    <p:sldLayoutId id="2147484706" r:id="rId74"/>
    <p:sldLayoutId id="2147484707" r:id="rId75"/>
    <p:sldLayoutId id="2147484730" r:id="rId76"/>
    <p:sldLayoutId id="2147484710" r:id="rId77"/>
    <p:sldLayoutId id="2147484729" r:id="rId78"/>
    <p:sldLayoutId id="2147484731" r:id="rId79"/>
    <p:sldLayoutId id="2147484732" r:id="rId80"/>
    <p:sldLayoutId id="2147484733" r:id="rId81"/>
    <p:sldLayoutId id="2147484698" r:id="rId82"/>
    <p:sldLayoutId id="2147484746" r:id="rId83"/>
    <p:sldLayoutId id="2147484747" r:id="rId84"/>
    <p:sldLayoutId id="2147484748" r:id="rId85"/>
    <p:sldLayoutId id="2147484749" r:id="rId86"/>
    <p:sldLayoutId id="2147484753" r:id="rId8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34.wmf"/><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47.svg"/><Relationship Id="rId26" Type="http://schemas.openxmlformats.org/officeDocument/2006/relationships/image" Target="../media/image71.wmf"/><Relationship Id="rId3" Type="http://schemas.openxmlformats.org/officeDocument/2006/relationships/image" Target="../media/image50.wmf"/><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46.png"/><Relationship Id="rId25" Type="http://schemas.openxmlformats.org/officeDocument/2006/relationships/image" Target="../media/image70.svg"/><Relationship Id="rId2" Type="http://schemas.openxmlformats.org/officeDocument/2006/relationships/notesSlide" Target="../notesSlides/notesSlide15.xml"/><Relationship Id="rId16" Type="http://schemas.openxmlformats.org/officeDocument/2006/relationships/image" Target="../media/image63.svg"/><Relationship Id="rId20" Type="http://schemas.openxmlformats.org/officeDocument/2006/relationships/image" Target="../media/image65.wmf"/><Relationship Id="rId29"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69.png"/><Relationship Id="rId5" Type="http://schemas.openxmlformats.org/officeDocument/2006/relationships/image" Target="../media/image52.wmf"/><Relationship Id="rId15" Type="http://schemas.openxmlformats.org/officeDocument/2006/relationships/image" Target="../media/image62.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7.png"/><Relationship Id="rId19" Type="http://schemas.openxmlformats.org/officeDocument/2006/relationships/image" Target="../media/image64.wmf"/><Relationship Id="rId31" Type="http://schemas.openxmlformats.org/officeDocument/2006/relationships/image" Target="../media/image76.png"/><Relationship Id="rId4" Type="http://schemas.openxmlformats.org/officeDocument/2006/relationships/image" Target="../media/image51.wmf"/><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86.xml"/><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2.wmf"/><Relationship Id="rId4" Type="http://schemas.openxmlformats.org/officeDocument/2006/relationships/image" Target="../media/image21.wmf"/></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9.xml"/><Relationship Id="rId1" Type="http://schemas.openxmlformats.org/officeDocument/2006/relationships/slideLayout" Target="../slideLayouts/slideLayout59.xml"/><Relationship Id="rId5" Type="http://schemas.openxmlformats.org/officeDocument/2006/relationships/image" Target="../media/image94.emf"/><Relationship Id="rId4" Type="http://schemas.openxmlformats.org/officeDocument/2006/relationships/image" Target="../media/image93.emf"/></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wmf"/><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6.wmf"/><Relationship Id="rId11" Type="http://schemas.openxmlformats.org/officeDocument/2006/relationships/image" Target="../media/image31.png"/><Relationship Id="rId5" Type="http://schemas.openxmlformats.org/officeDocument/2006/relationships/image" Target="../media/image25.wmf"/><Relationship Id="rId10" Type="http://schemas.openxmlformats.org/officeDocument/2006/relationships/image" Target="../media/image30.svg"/><Relationship Id="rId4" Type="http://schemas.openxmlformats.org/officeDocument/2006/relationships/image" Target="../media/image24.wmf"/><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4.w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Apps portals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924664"/>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275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nvSpPr>
        <p:spPr>
          <a:xfrm>
            <a:off x="288701" y="248672"/>
            <a:ext cx="7467600" cy="572464"/>
          </a:xfrm>
          <a:prstGeom prst="rect">
            <a:avLst/>
          </a:prstGeom>
          <a:noFill/>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2800" dirty="0">
                <a:solidFill>
                  <a:srgbClr val="276AA8"/>
                </a:solidFill>
                <a:latin typeface="Segoe UI Light" panose="020B0502040204020203" pitchFamily="34" charset="0"/>
                <a:cs typeface="Segoe UI Light" panose="020B0502040204020203" pitchFamily="34" charset="0"/>
              </a:rPr>
              <a:t>About Me</a:t>
            </a:r>
          </a:p>
        </p:txBody>
      </p:sp>
      <p:sp>
        <p:nvSpPr>
          <p:cNvPr id="5" name="Folded Corner 4"/>
          <p:cNvSpPr/>
          <p:nvPr/>
        </p:nvSpPr>
        <p:spPr>
          <a:xfrm>
            <a:off x="3952608" y="1519706"/>
            <a:ext cx="7607386" cy="3906893"/>
          </a:xfrm>
          <a:prstGeom prst="foldedCorne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b="1" dirty="0"/>
          </a:p>
          <a:p>
            <a:r>
              <a:rPr lang="en-US" b="1" dirty="0">
                <a:latin typeface="Segoe UI Light" panose="020B0502040204020203" pitchFamily="34" charset="0"/>
                <a:cs typeface="Segoe UI Light" panose="020B0502040204020203" pitchFamily="34" charset="0"/>
              </a:rPr>
              <a:t>About Me: </a:t>
            </a:r>
          </a:p>
          <a:p>
            <a:r>
              <a:rPr lang="en-US" dirty="0">
                <a:latin typeface="Segoe UI Light" panose="020B0502040204020203" pitchFamily="34" charset="0"/>
                <a:cs typeface="Segoe UI Light" panose="020B0502040204020203" pitchFamily="34" charset="0"/>
              </a:rPr>
              <a:t>Certified MCT and active MS dynamics community member possessing deep knowledge of Power Platform &amp; CRM products with the strength in identifying what can be delivered out of the box and when it is fitting to use custom development. I have been part of training from the start of my career that cover up intern to Expert level. I also like to conduct training sessions on various forums like Power Community, Dynamics group, Pakistan UG Group. </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My Interest: </a:t>
            </a:r>
          </a:p>
          <a:p>
            <a:r>
              <a:rPr lang="en-US" dirty="0">
                <a:latin typeface="Segoe UI Light" panose="020B0502040204020203" pitchFamily="34" charset="0"/>
                <a:cs typeface="Segoe UI Light" panose="020B0502040204020203" pitchFamily="34" charset="0"/>
              </a:rPr>
              <a:t>Power Platform, Digitization, CRM, Football, RPG &amp; RTS Gaming !!!</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45" y="984997"/>
            <a:ext cx="3099784" cy="3356389"/>
          </a:xfrm>
          <a:prstGeom prst="rect">
            <a:avLst/>
          </a:prstGeom>
        </p:spPr>
      </p:pic>
      <p:sp>
        <p:nvSpPr>
          <p:cNvPr id="6" name="Title 2"/>
          <p:cNvSpPr>
            <a:spLocks noGrp="1"/>
          </p:cNvSpPr>
          <p:nvPr/>
        </p:nvSpPr>
        <p:spPr>
          <a:xfrm>
            <a:off x="238930" y="4505247"/>
            <a:ext cx="3420414" cy="572464"/>
          </a:xfrm>
          <a:prstGeom prst="rect">
            <a:avLst/>
          </a:prstGeom>
          <a:noFill/>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2800" dirty="0">
                <a:solidFill>
                  <a:srgbClr val="276AA8"/>
                </a:solidFill>
                <a:latin typeface="Segoe UI Light" panose="020B0502040204020203" pitchFamily="34" charset="0"/>
                <a:cs typeface="Segoe UI Light" panose="020B0502040204020203" pitchFamily="34" charset="0"/>
              </a:rPr>
              <a:t>Muhammad Mustajab</a:t>
            </a:r>
          </a:p>
        </p:txBody>
      </p:sp>
    </p:spTree>
    <p:extLst>
      <p:ext uri="{BB962C8B-B14F-4D97-AF65-F5344CB8AC3E}">
        <p14:creationId xmlns:p14="http://schemas.microsoft.com/office/powerpoint/2010/main" val="3889391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505670"/>
            <a:ext cx="5428936" cy="1477328"/>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4800" dirty="0">
                <a:solidFill>
                  <a:schemeClr val="tx1"/>
                </a:solidFill>
              </a:rPr>
              <a:t>Get started with </a:t>
            </a:r>
            <a:br>
              <a:rPr lang="en-US" sz="4800" dirty="0">
                <a:solidFill>
                  <a:schemeClr val="tx1"/>
                </a:solidFill>
              </a:rPr>
            </a:br>
            <a:r>
              <a:rPr lang="en-US" sz="4800" dirty="0">
                <a:solidFill>
                  <a:schemeClr val="tx1"/>
                </a:solidFill>
              </a:rPr>
              <a:t>Power Apps</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Lesson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apps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types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p:txBody>
          <a:bodyPr/>
          <a:lstStyle/>
          <a:p>
            <a:r>
              <a:rPr lang="en-US" dirty="0"/>
              <a:t>Portal apps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Generally task or screen </a:t>
            </a:r>
            <a:r>
              <a:rPr lang="en-US" dirty="0" err="1"/>
              <a:t>fo</a:t>
            </a:r>
            <a:r>
              <a:rPr lang="en-US" dirty="0"/>
              <a:t> </a:t>
            </a:r>
            <a:r>
              <a:rPr lang="en-US" dirty="0" err="1"/>
              <a:t>cused</a:t>
            </a:r>
            <a:endParaRPr lang="en-US" dirty="0"/>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Lets you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Agenda</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sp>
        <p:nvSpPr>
          <p:cNvPr id="67" name="Text Placeholder 6">
            <a:extLst>
              <a:ext uri="{FF2B5EF4-FFF2-40B4-BE49-F238E27FC236}">
                <a16:creationId xmlns:a16="http://schemas.microsoft.com/office/drawing/2014/main" id="{D3CF5107-9265-4CA4-8582-6ED40D1AB3D8}"/>
              </a:ext>
            </a:extLst>
          </p:cNvPr>
          <p:cNvSpPr>
            <a:spLocks noGrp="1"/>
          </p:cNvSpPr>
          <p:nvPr>
            <p:ph type="body" sz="quarter" idx="22"/>
          </p:nvPr>
        </p:nvSpPr>
        <p:spPr>
          <a:xfrm>
            <a:off x="4078288" y="4782717"/>
            <a:ext cx="7695070" cy="741783"/>
          </a:xfrm>
        </p:spPr>
        <p:txBody>
          <a:bodyPr/>
          <a:lstStyle/>
          <a:p>
            <a:pPr lvl="1"/>
            <a:r>
              <a:rPr lang="en-US" dirty="0"/>
              <a:t> Summary</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 name="Group 18">
            <a:extLst>
              <a:ext uri="{FF2B5EF4-FFF2-40B4-BE49-F238E27FC236}">
                <a16:creationId xmlns:a16="http://schemas.microsoft.com/office/drawing/2014/main" id="{6691C422-3C11-4432-A648-40C2BBAD94C0}"/>
              </a:ext>
            </a:extLst>
          </p:cNvPr>
          <p:cNvGrpSpPr/>
          <p:nvPr/>
        </p:nvGrpSpPr>
        <p:grpSpPr>
          <a:xfrm>
            <a:off x="3031668" y="4799764"/>
            <a:ext cx="702132" cy="702132"/>
            <a:chOff x="3031668" y="4799764"/>
            <a:chExt cx="702132" cy="702132"/>
          </a:xfrm>
        </p:grpSpPr>
        <p:grpSp>
          <p:nvGrpSpPr>
            <p:cNvPr id="74" name="Group 17">
              <a:extLst>
                <a:ext uri="{FF2B5EF4-FFF2-40B4-BE49-F238E27FC236}">
                  <a16:creationId xmlns:a16="http://schemas.microsoft.com/office/drawing/2014/main" id="{2804D4AD-AF1D-4B80-9734-00F7483995F1}"/>
                </a:ext>
              </a:extLst>
            </p:cNvPr>
            <p:cNvGrpSpPr/>
            <p:nvPr/>
          </p:nvGrpSpPr>
          <p:grpSpPr>
            <a:xfrm>
              <a:off x="3031668" y="4799764"/>
              <a:ext cx="702132" cy="702132"/>
              <a:chOff x="3031668" y="4799764"/>
              <a:chExt cx="702132" cy="702132"/>
            </a:xfrm>
          </p:grpSpPr>
          <p:sp>
            <p:nvSpPr>
              <p:cNvPr id="76" name="AutoShape 3">
                <a:extLst>
                  <a:ext uri="{FF2B5EF4-FFF2-40B4-BE49-F238E27FC236}">
                    <a16:creationId xmlns:a16="http://schemas.microsoft.com/office/drawing/2014/main" id="{616C393A-1A3B-4A6E-AE18-ACDCD2C979E1}"/>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5">
                <a:extLst>
                  <a:ext uri="{FF2B5EF4-FFF2-40B4-BE49-F238E27FC236}">
                    <a16:creationId xmlns:a16="http://schemas.microsoft.com/office/drawing/2014/main" id="{02609891-5EED-4E81-B3A9-5F165E0BCB20}"/>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6">
                <a:extLst>
                  <a:ext uri="{FF2B5EF4-FFF2-40B4-BE49-F238E27FC236}">
                    <a16:creationId xmlns:a16="http://schemas.microsoft.com/office/drawing/2014/main" id="{E38A8F77-1DFE-4B78-83D6-7E0DFF36B7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document_6" title="Icon of a document with a padlock in the lower right corner">
              <a:extLst>
                <a:ext uri="{FF2B5EF4-FFF2-40B4-BE49-F238E27FC236}">
                  <a16:creationId xmlns:a16="http://schemas.microsoft.com/office/drawing/2014/main" id="{6F850EF4-67EF-4241-AF84-2DED6D27BAC7}"/>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altLang="zh-CN" dirty="0"/>
              <a:t>Power Apps related technologies</a:t>
            </a:r>
            <a:endParaRPr lang="en-US" dirty="0"/>
          </a:p>
        </p:txBody>
      </p:sp>
      <p:pic>
        <p:nvPicPr>
          <p:cNvPr id="8" name="Picture Placeholder 7" descr="Icon of a cellphone with a checkmark on the lower right corner">
            <a:extLst>
              <a:ext uri="{FF2B5EF4-FFF2-40B4-BE49-F238E27FC236}">
                <a16:creationId xmlns:a16="http://schemas.microsoft.com/office/drawing/2014/main" id="{593419B8-4426-4ACD-A7F6-B1B488F3D1FE}"/>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1994891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Lets you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Reasons to use the </a:t>
            </a:r>
            <a:r>
              <a:rPr lang="en-US" altLang="zh-CN" dirty="0" err="1"/>
              <a:t>Dataverse</a:t>
            </a:r>
            <a:endParaRPr lang="en-US" dirty="0"/>
          </a:p>
        </p:txBody>
      </p:sp>
      <p:sp>
        <p:nvSpPr>
          <p:cNvPr id="3" name="Text Placeholder 2"/>
          <p:cNvSpPr>
            <a:spLocks noGrp="1"/>
          </p:cNvSpPr>
          <p:nvPr>
            <p:ph type="body" sz="quarter" idx="20"/>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00000"/>
                </a:solidFill>
                <a:effectLst/>
                <a:uLnTx/>
                <a:uFillTx/>
                <a:latin typeface="Segoe UI Semibold"/>
                <a:ea typeface="+mn-ea"/>
                <a:cs typeface="+mn-cs"/>
              </a:rPr>
              <a:t>Standard and custom tables provide a cloud-based storage option for your data:</a:t>
            </a:r>
            <a:endParaRPr kumimoji="0" lang="en-US" altLang="zh-CN"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 Placeholder 5"/>
          <p:cNvSpPr>
            <a:spLocks noGrp="1"/>
          </p:cNvSpPr>
          <p:nvPr>
            <p:ph type="body" sz="quarter" idx="11"/>
          </p:nvPr>
        </p:nvSpPr>
        <p:spPr/>
        <p:txBody>
          <a:bodyPr anchor="ctr"/>
          <a:lstStyle/>
          <a:p>
            <a:pPr algn="ctr"/>
            <a:r>
              <a:rPr lang="en-US" sz="1800" dirty="0"/>
              <a:t>Simple to manage</a:t>
            </a:r>
          </a:p>
        </p:txBody>
      </p:sp>
      <p:sp>
        <p:nvSpPr>
          <p:cNvPr id="2" name="Text Placeholder 1"/>
          <p:cNvSpPr>
            <a:spLocks noGrp="1"/>
          </p:cNvSpPr>
          <p:nvPr>
            <p:ph type="body" sz="quarter" idx="15"/>
          </p:nvPr>
        </p:nvSpPr>
        <p:spPr/>
        <p:txBody>
          <a:bodyPr anchor="ctr"/>
          <a:lstStyle/>
          <a:p>
            <a:pPr marL="0" lvl="0" indent="0" algn="ctr" defTabSz="800100">
              <a:spcBef>
                <a:spcPts val="0"/>
              </a:spcBef>
              <a:spcAft>
                <a:spcPts val="0"/>
              </a:spcAft>
              <a:buNone/>
            </a:pPr>
            <a:r>
              <a:rPr lang="en-US" altLang="zh-CN" sz="1800" dirty="0"/>
              <a:t>Helps to</a:t>
            </a:r>
            <a:br>
              <a:rPr lang="en-US" altLang="zh-CN" sz="1800" dirty="0"/>
            </a:br>
            <a:r>
              <a:rPr lang="en-US" altLang="zh-CN" sz="1800" dirty="0"/>
              <a:t>secure data</a:t>
            </a:r>
          </a:p>
        </p:txBody>
      </p:sp>
      <p:sp>
        <p:nvSpPr>
          <p:cNvPr id="4" name="Text Placeholder 3"/>
          <p:cNvSpPr>
            <a:spLocks noGrp="1"/>
          </p:cNvSpPr>
          <p:nvPr>
            <p:ph type="body" sz="quarter" idx="21"/>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800" dirty="0"/>
              <a:t>Access your</a:t>
            </a:r>
            <a:br>
              <a:rPr lang="en-US" altLang="zh-CN" sz="1800" dirty="0"/>
            </a:br>
            <a:r>
              <a:rPr lang="en-US" altLang="zh-CN" sz="1800" dirty="0"/>
              <a:t>Dynamics 365 Data</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altLang="zh-CN" sz="1800" dirty="0"/>
              <a:t>Rich metadata</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defTabSz="914400">
              <a:spcBef>
                <a:spcPts val="0"/>
              </a:spcBef>
              <a:spcAft>
                <a:spcPts val="0"/>
              </a:spcAft>
              <a:buSzTx/>
              <a:defRPr/>
            </a:pPr>
            <a:r>
              <a:rPr lang="en-IN" altLang="zh-CN" sz="1800" dirty="0"/>
              <a:t>Logic and</a:t>
            </a:r>
            <a:br>
              <a:rPr lang="en-IN" altLang="zh-CN" sz="1800" dirty="0"/>
            </a:br>
            <a:r>
              <a:rPr lang="en-IN" altLang="zh-CN" sz="1800" dirty="0"/>
              <a:t>validation</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defTabSz="914400">
              <a:spcBef>
                <a:spcPts val="0"/>
              </a:spcBef>
              <a:spcAft>
                <a:spcPts val="0"/>
              </a:spcAft>
              <a:buSzTx/>
              <a:defRPr/>
            </a:pPr>
            <a:r>
              <a:rPr lang="en-IN" altLang="zh-CN" sz="1800" dirty="0"/>
              <a:t>Productivity</a:t>
            </a:r>
            <a:br>
              <a:rPr lang="en-IN" altLang="zh-CN" sz="1800" dirty="0"/>
            </a:br>
            <a:r>
              <a:rPr lang="en-IN" altLang="zh-CN" sz="1800" dirty="0"/>
              <a:t>tools</a:t>
            </a:r>
          </a:p>
        </p:txBody>
      </p:sp>
    </p:spTree>
    <p:extLst>
      <p:ext uri="{BB962C8B-B14F-4D97-AF65-F5344CB8AC3E}">
        <p14:creationId xmlns:p14="http://schemas.microsoft.com/office/powerpoint/2010/main" val="121972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t>Lesson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Portals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2.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2691</TotalTime>
  <Words>4999</Words>
  <Application>Microsoft Office PowerPoint</Application>
  <PresentationFormat>Widescreen</PresentationFormat>
  <Paragraphs>392</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Consolas</vt:lpstr>
      <vt:lpstr>Segoe UI</vt:lpstr>
      <vt:lpstr>Segoe UI Light</vt:lpstr>
      <vt:lpstr>Segoe UI Semibold</vt:lpstr>
      <vt:lpstr>Wingdings</vt:lpstr>
      <vt:lpstr>Microsoft Power Platform Template</vt:lpstr>
      <vt:lpstr>Introduction to Microsoft Power Platform</vt:lpstr>
      <vt:lpstr>PowerPoint Presentation</vt:lpstr>
      <vt:lpstr>Agenda </vt:lpstr>
      <vt:lpstr>Lesson 1: What is Microsoft Power Platform</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Apps portals</vt:lpstr>
      <vt:lpstr>Lesson 2: Data connectors</vt:lpstr>
      <vt:lpstr>Data connectors</vt:lpstr>
      <vt:lpstr>Data sources for connectors</vt:lpstr>
      <vt:lpstr>Components of a connector</vt:lpstr>
      <vt:lpstr>Lesson 3: Pulling it all together</vt:lpstr>
      <vt:lpstr>The unmatched functional flexibility of the Microsoft Power Platform</vt:lpstr>
      <vt:lpstr>Powerful alone. Better together</vt:lpstr>
      <vt:lpstr>Summary</vt:lpstr>
      <vt:lpstr>Get started with  Power Apps</vt:lpstr>
      <vt:lpstr>Lesson 4: Get started with Power Apps</vt:lpstr>
      <vt:lpstr>Intro to Power Apps</vt:lpstr>
      <vt:lpstr>What types of app can you build?</vt:lpstr>
      <vt:lpstr>What’s the difference?</vt:lpstr>
      <vt:lpstr>Power Apps building blocks</vt:lpstr>
      <vt:lpstr>Power Apps home page</vt:lpstr>
      <vt:lpstr>Power Apps Studio</vt:lpstr>
      <vt:lpstr>Power Apps Mobile</vt:lpstr>
      <vt:lpstr>Power Apps admin center</vt:lpstr>
      <vt:lpstr>Power Apps related technologies</vt:lpstr>
      <vt:lpstr>Power Apps related technologies </vt:lpstr>
      <vt:lpstr>Data sources, connections, and gateways</vt:lpstr>
      <vt:lpstr>Dataverse</vt:lpstr>
      <vt:lpstr>Reasons to use the Dataverse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cp:lastModifiedBy>Muhammad Mustajab</cp:lastModifiedBy>
  <cp:revision>1</cp:revision>
  <dcterms:created xsi:type="dcterms:W3CDTF">2020-04-30T00:33:59Z</dcterms:created>
  <dcterms:modified xsi:type="dcterms:W3CDTF">2022-06-21T22:59:28Z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